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8" r:id="rId2"/>
    <p:sldId id="264" r:id="rId3"/>
    <p:sldId id="268" r:id="rId4"/>
    <p:sldId id="270" r:id="rId5"/>
    <p:sldId id="265" r:id="rId6"/>
    <p:sldId id="275" r:id="rId7"/>
    <p:sldId id="284" r:id="rId8"/>
    <p:sldId id="277" r:id="rId9"/>
    <p:sldId id="301" r:id="rId10"/>
    <p:sldId id="290" r:id="rId11"/>
    <p:sldId id="292" r:id="rId12"/>
    <p:sldId id="296" r:id="rId13"/>
    <p:sldId id="276" r:id="rId14"/>
    <p:sldId id="297" r:id="rId15"/>
    <p:sldId id="293" r:id="rId16"/>
    <p:sldId id="279" r:id="rId17"/>
    <p:sldId id="280" r:id="rId18"/>
    <p:sldId id="278" r:id="rId19"/>
    <p:sldId id="281" r:id="rId20"/>
    <p:sldId id="282" r:id="rId21"/>
    <p:sldId id="283" r:id="rId22"/>
    <p:sldId id="294" r:id="rId23"/>
    <p:sldId id="299" r:id="rId24"/>
    <p:sldId id="30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220566-A7AC-46F9-81D0-47ED8DC570E3}" v="63" dt="2024-02-06T05:13:07.415"/>
    <p1510:client id="{1516FCB4-242A-4AD5-BB7B-7DCDC57F4297}" v="338" dt="2024-02-05T14:36:04.605"/>
    <p1510:client id="{1AFC4A1C-BE8B-D1FA-60E1-08F6A549368E}" v="9" dt="2024-02-05T11:56:41.299"/>
    <p1510:client id="{335B8A41-0D49-F91E-A84B-5E6B048326DA}" v="75" dt="2024-02-04T23:19:48.585"/>
    <p1510:client id="{3725B3D7-2543-853E-7294-09D107437FAD}" v="508" dt="2024-02-06T23:14:48.027"/>
    <p1510:client id="{3BC9DDD7-8E7A-B362-B512-B40E126B4FB7}" v="332" dt="2024-02-05T19:09:29.488"/>
    <p1510:client id="{4F7394B2-9E4D-DEF5-5BA3-B4319892C9BC}" v="25" dt="2024-02-05T14:55:52.629"/>
    <p1510:client id="{517C2A13-A43A-080F-5A56-E8DA8126C17C}" v="9" dt="2024-02-05T05:14:24.434"/>
    <p1510:client id="{5C1A8965-B546-8051-E0CA-86FF50A84EE6}" v="8" dt="2024-02-05T11:59:23.459"/>
    <p1510:client id="{716C8B9E-D96F-48CB-AD62-B32C310A90DE}" v="14" dt="2024-02-05T16:35:38.074"/>
    <p1510:client id="{7B91DF35-2166-BB1A-3486-7E8B6FF1ABF4}" v="45" dt="2024-02-05T12:13:38.926"/>
    <p1510:client id="{83125D98-820E-3E57-7FE2-262A3FDC3EAB}" v="1" dt="2024-02-05T19:38:47.343"/>
    <p1510:client id="{99655939-AE1C-3B19-0402-FAA61C49DFC5}" v="189" dt="2024-02-05T02:39:18.027"/>
    <p1510:client id="{B0F6D62D-707F-4AB4-A436-06D779F7AB45}" v="51" dt="2024-02-05T14:27:44.513"/>
    <p1510:client id="{BA490D55-337F-2380-291C-E57556541196}" v="605" dt="2024-02-05T17:44:49.038"/>
    <p1510:client id="{ED6D98DF-4DE1-47FF-D3C4-DCD7603AAA98}" v="50" dt="2024-02-05T03:15:31.545"/>
    <p1510:client id="{F1E10559-4BDA-2D9A-72B7-4DF1D14D89FD}" v="1" dt="2024-02-05T03:16:32.1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836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507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09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68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103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487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1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74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259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80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3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106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tuaries.digital/2019/09/26/my-top-10-r-packages-for-data-analytics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tuaries.digital/2019/09/26/my-top-10-r-packages-for-data-analytics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ihttps/github.com/apache/spark/pull/17989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230A4B-2157-2708-2B06-13C906DCD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ectangle 17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using a computer&#10;&#10;Description automatically generated">
            <a:extLst>
              <a:ext uri="{FF2B5EF4-FFF2-40B4-BE49-F238E27FC236}">
                <a16:creationId xmlns:a16="http://schemas.microsoft.com/office/drawing/2014/main" id="{10EC0450-60AF-7557-BDE4-DFF81379F3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869" r="13597" b="1"/>
          <a:stretch/>
        </p:blipFill>
        <p:spPr>
          <a:xfrm>
            <a:off x="2557" y="-388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35EE87-40A6-782D-D678-AE996EC7C3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76605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400" b="1">
                <a:solidFill>
                  <a:schemeClr val="bg1"/>
                </a:solidFill>
                <a:latin typeface="Calibri"/>
                <a:ea typeface="Calibri"/>
                <a:cs typeface="Times New Roman"/>
              </a:rPr>
              <a:t>Real Time Analysis and visualization of Reddit's Asked Questions using Kafka, Spark Streaming, Hive/HBase, Spark SQL, and Tableau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FF123-875F-E990-2EC0-E04E75822D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9134" y="4524061"/>
            <a:ext cx="7656576" cy="15361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b="1">
                <a:solidFill>
                  <a:schemeClr val="bg1"/>
                </a:solidFill>
              </a:rPr>
              <a:t>Maharshi International University</a:t>
            </a:r>
          </a:p>
          <a:p>
            <a:r>
              <a:rPr lang="en-US" sz="1600" b="1">
                <a:solidFill>
                  <a:schemeClr val="bg1"/>
                </a:solidFill>
              </a:rPr>
              <a:t>Computer </a:t>
            </a:r>
            <a:r>
              <a:rPr lang="en-US" sz="1600">
                <a:solidFill>
                  <a:schemeClr val="bg1"/>
                </a:solidFill>
              </a:rPr>
              <a:t> </a:t>
            </a:r>
            <a:r>
              <a:rPr lang="en-US" sz="1600" b="1">
                <a:solidFill>
                  <a:schemeClr val="bg1"/>
                </a:solidFill>
              </a:rPr>
              <a:t>Science Department</a:t>
            </a:r>
            <a:endParaRPr lang="en-US" sz="1600" b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r>
              <a:rPr lang="en-US" sz="1600" b="1">
                <a:solidFill>
                  <a:schemeClr val="bg1"/>
                </a:solidFill>
              </a:rPr>
              <a:t>Big Data Technology-Final Project</a:t>
            </a:r>
            <a:endParaRPr lang="en-US" sz="1600" b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r>
              <a:rPr lang="en-US" sz="1600" b="1">
                <a:solidFill>
                  <a:schemeClr val="bg1"/>
                </a:solidFill>
              </a:rPr>
              <a:t>Advisor: Professor Mrudula Mukadam </a:t>
            </a:r>
            <a:endParaRPr lang="en-US" sz="1600" b="1">
              <a:solidFill>
                <a:schemeClr val="bg1"/>
              </a:solidFill>
              <a:ea typeface="Calibri" panose="020F0502020204030204"/>
              <a:cs typeface="Calibri" panose="020F0502020204030204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9600" b="1">
              <a:solidFill>
                <a:schemeClr val="bg1"/>
              </a:solidFill>
              <a:cs typeface="Calibri"/>
            </a:endParaRPr>
          </a:p>
          <a:p>
            <a:endParaRPr lang="en-US" sz="600">
              <a:solidFill>
                <a:schemeClr val="bg1"/>
              </a:solidFill>
            </a:endParaRPr>
          </a:p>
        </p:txBody>
      </p:sp>
      <p:sp>
        <p:nvSpPr>
          <p:cNvPr id="177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951C20D-DD2E-A372-A408-BF9CC2D87F41}"/>
              </a:ext>
            </a:extLst>
          </p:cNvPr>
          <p:cNvSpPr txBox="1">
            <a:spLocks/>
          </p:cNvSpPr>
          <p:nvPr/>
        </p:nvSpPr>
        <p:spPr>
          <a:xfrm>
            <a:off x="1472055" y="5943420"/>
            <a:ext cx="9144000" cy="8817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>
                <a:solidFill>
                  <a:schemeClr val="bg1"/>
                </a:solidFill>
              </a:rPr>
              <a:t>Presenters: </a:t>
            </a:r>
            <a:endParaRPr lang="en-US" sz="140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1400" b="1">
                <a:solidFill>
                  <a:schemeClr val="bg1"/>
                </a:solidFill>
              </a:rPr>
              <a:t>Phuong Khanh Nguyen - Van </a:t>
            </a:r>
            <a:r>
              <a:rPr lang="en-US" sz="1400" b="1" err="1">
                <a:solidFill>
                  <a:schemeClr val="bg1"/>
                </a:solidFill>
              </a:rPr>
              <a:t>Nhinh</a:t>
            </a:r>
            <a:r>
              <a:rPr lang="en-US" sz="1400" b="1">
                <a:solidFill>
                  <a:schemeClr val="bg1"/>
                </a:solidFill>
              </a:rPr>
              <a:t> Nguyen - Giao Hieu Tran - Rahel Teklu</a:t>
            </a:r>
            <a:endParaRPr lang="en-US" sz="1400">
              <a:solidFill>
                <a:schemeClr val="bg1"/>
              </a:solidFill>
              <a:ea typeface="Calibri"/>
              <a:cs typeface="Calibri"/>
            </a:endParaRPr>
          </a:p>
          <a:p>
            <a:pPr indent="-228600">
              <a:buChar char="•"/>
            </a:pPr>
            <a:endParaRPr lang="en-US" sz="8800" b="1">
              <a:solidFill>
                <a:schemeClr val="bg1"/>
              </a:solidFill>
              <a:cs typeface="Calibri"/>
            </a:endParaRPr>
          </a:p>
          <a:p>
            <a:endParaRPr lang="en-US" sz="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764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white rectangular sign with black text&#10;&#10;Description automatically generated">
            <a:extLst>
              <a:ext uri="{FF2B5EF4-FFF2-40B4-BE49-F238E27FC236}">
                <a16:creationId xmlns:a16="http://schemas.microsoft.com/office/drawing/2014/main" id="{3A55C7D8-A52C-C9E9-98E9-E01CDCF5D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34" y="3426612"/>
            <a:ext cx="10865106" cy="16676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1FB963-4927-3B1B-B89E-3CB5442F4BB0}"/>
              </a:ext>
            </a:extLst>
          </p:cNvPr>
          <p:cNvSpPr txBox="1"/>
          <p:nvPr/>
        </p:nvSpPr>
        <p:spPr>
          <a:xfrm>
            <a:off x="669298" y="2091385"/>
            <a:ext cx="596343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ea typeface="Calibri"/>
                <a:cs typeface="Calibri"/>
              </a:rPr>
              <a:t>Realtime Input Streaming Component</a:t>
            </a:r>
            <a:endParaRPr lang="en-US" sz="2800">
              <a:solidFill>
                <a:schemeClr val="accent2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C6FCDD1-EB46-6722-CAC0-9DCA57089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latin typeface="Calibri"/>
                <a:ea typeface="Calibri Light"/>
                <a:cs typeface="Calibri Light"/>
              </a:rPr>
              <a:t>Spark Streaming</a:t>
            </a:r>
            <a:endParaRPr lang="en-US" sz="540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21244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2109CA-3B41-91B3-99CE-07AB81018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latin typeface="Calibri"/>
                <a:ea typeface="Calibri Light"/>
                <a:cs typeface="Calibri Light"/>
              </a:rPr>
              <a:t>Spark Streaming</a:t>
            </a:r>
            <a:endParaRPr lang="en-US" sz="5400">
              <a:latin typeface="Calibri"/>
              <a:ea typeface="Calibri"/>
              <a:cs typeface="Calibri"/>
            </a:endParaRP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1FB963-4927-3B1B-B89E-3CB5442F4BB0}"/>
              </a:ext>
            </a:extLst>
          </p:cNvPr>
          <p:cNvSpPr txBox="1"/>
          <p:nvPr/>
        </p:nvSpPr>
        <p:spPr>
          <a:xfrm>
            <a:off x="669298" y="2091385"/>
            <a:ext cx="596343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ea typeface="Calibri"/>
                <a:cs typeface="Calibri"/>
              </a:rPr>
              <a:t>Realtime Input Streaming Component</a:t>
            </a:r>
            <a:endParaRPr lang="en-US" sz="2800">
              <a:solidFill>
                <a:schemeClr val="accent2"/>
              </a:solidFill>
            </a:endParaRPr>
          </a:p>
        </p:txBody>
      </p: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09B10BE-03D5-3347-9059-FA0A21A72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796" y="3484984"/>
            <a:ext cx="6096000" cy="2438400"/>
          </a:xfrm>
          <a:prstGeom prst="rect">
            <a:avLst/>
          </a:prstGeom>
        </p:spPr>
      </p:pic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81CD6B2D-5A66-F876-D143-338120008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795" y="2973355"/>
            <a:ext cx="4365756" cy="324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15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1FB963-4927-3B1B-B89E-3CB5442F4BB0}"/>
              </a:ext>
            </a:extLst>
          </p:cNvPr>
          <p:cNvSpPr txBox="1"/>
          <p:nvPr/>
        </p:nvSpPr>
        <p:spPr>
          <a:xfrm>
            <a:off x="669298" y="2091385"/>
            <a:ext cx="596343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ea typeface="Calibri"/>
                <a:cs typeface="Calibri"/>
              </a:rPr>
              <a:t>Realtime Input Streaming Component</a:t>
            </a:r>
            <a:endParaRPr lang="en-US" sz="2800">
              <a:solidFill>
                <a:schemeClr val="accent2"/>
              </a:solidFill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928E638F-67B5-0D6B-A775-A18F6501D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152" y="3011830"/>
            <a:ext cx="10283952" cy="233064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650250B-14E0-9D73-6573-65B903330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latin typeface="Calibri"/>
                <a:ea typeface="Calibri Light"/>
                <a:cs typeface="Calibri Light"/>
              </a:rPr>
              <a:t>Spark Streaming</a:t>
            </a:r>
            <a:endParaRPr lang="en-US" sz="540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7080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700">
              <a:cs typeface="Calibri Light"/>
            </a:endParaRPr>
          </a:p>
          <a:p>
            <a:pPr>
              <a:buNone/>
            </a:pPr>
            <a:br>
              <a:rPr lang="en-US" sz="700"/>
            </a:br>
            <a:endParaRPr lang="en-US" sz="700">
              <a:cs typeface="Calibri"/>
            </a:endParaRPr>
          </a:p>
          <a:p>
            <a:pPr>
              <a:buNone/>
            </a:pPr>
            <a:endParaRPr lang="en-US" sz="700"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ea typeface="Calibri" panose="020F0502020204030204"/>
              <a:cs typeface="Calibri" panose="020F0502020204030204"/>
            </a:endParaRPr>
          </a:p>
          <a:p>
            <a:pPr>
              <a:buNone/>
            </a:pPr>
            <a:br>
              <a:rPr lang="en-US" sz="700"/>
            </a:br>
            <a:endParaRPr lang="en-US" sz="700"/>
          </a:p>
          <a:p>
            <a:pPr marL="0" indent="0">
              <a:buNone/>
            </a:pPr>
            <a:endParaRPr lang="en-US" sz="700">
              <a:ea typeface="Calibri Light"/>
              <a:cs typeface="Calibri Ligh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5EE8C5-B630-813D-0288-A429411D96E2}"/>
              </a:ext>
            </a:extLst>
          </p:cNvPr>
          <p:cNvSpPr txBox="1"/>
          <p:nvPr/>
        </p:nvSpPr>
        <p:spPr>
          <a:xfrm>
            <a:off x="713686" y="1973016"/>
            <a:ext cx="4069536" cy="5306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ea typeface="Calibri"/>
                <a:cs typeface="Calibri"/>
              </a:rPr>
              <a:t>Data Report Generator</a:t>
            </a:r>
            <a:endParaRPr lang="en-US"/>
          </a:p>
        </p:txBody>
      </p:sp>
      <p:pic>
        <p:nvPicPr>
          <p:cNvPr id="13" name="Picture 1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79835DED-13C4-95E7-36B3-AA8FC9E0D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6416" y="2350271"/>
            <a:ext cx="4935246" cy="2164858"/>
          </a:xfrm>
          <a:prstGeom prst="rect">
            <a:avLst/>
          </a:prstGeom>
        </p:spPr>
      </p:pic>
      <p:pic>
        <p:nvPicPr>
          <p:cNvPr id="14" name="Picture 1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6248760-CD4F-D2C1-2C2E-E7E8C8ACA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194" y="2762435"/>
            <a:ext cx="4381864" cy="3641326"/>
          </a:xfrm>
          <a:prstGeom prst="rect">
            <a:avLst/>
          </a:prstGeom>
        </p:spPr>
      </p:pic>
      <p:pic>
        <p:nvPicPr>
          <p:cNvPr id="15" name="Picture 1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38075012-65FA-9D88-277F-D2DEB5F54A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3087" y="4776305"/>
            <a:ext cx="6096000" cy="164065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716DF51-D7EF-71AB-9FF5-E27EF175649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latin typeface="Calibri"/>
                <a:ea typeface="+mj-lt"/>
                <a:cs typeface="+mj-lt"/>
              </a:rPr>
              <a:t>Spark SQL, Hive, and HBase</a:t>
            </a:r>
            <a:endParaRPr lang="en-US" sz="5400">
              <a:solidFill>
                <a:srgbClr val="808080"/>
              </a:solidFill>
              <a:latin typeface="Calibri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32605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700">
              <a:cs typeface="Calibri Light"/>
            </a:endParaRPr>
          </a:p>
          <a:p>
            <a:pPr>
              <a:buNone/>
            </a:pPr>
            <a:br>
              <a:rPr lang="en-US" sz="700"/>
            </a:br>
            <a:endParaRPr lang="en-US" sz="700">
              <a:cs typeface="Calibri"/>
            </a:endParaRPr>
          </a:p>
          <a:p>
            <a:pPr>
              <a:buNone/>
            </a:pPr>
            <a:endParaRPr lang="en-US" sz="700"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ea typeface="Calibri" panose="020F0502020204030204"/>
              <a:cs typeface="Calibri" panose="020F0502020204030204"/>
            </a:endParaRPr>
          </a:p>
          <a:p>
            <a:pPr>
              <a:buNone/>
            </a:pPr>
            <a:br>
              <a:rPr lang="en-US" sz="700"/>
            </a:br>
            <a:endParaRPr lang="en-US" sz="700"/>
          </a:p>
          <a:p>
            <a:pPr marL="0" indent="0">
              <a:buNone/>
            </a:pPr>
            <a:endParaRPr lang="en-US" sz="700">
              <a:ea typeface="Calibri Light"/>
              <a:cs typeface="Calibri Ligh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5EE8C5-B630-813D-0288-A429411D96E2}"/>
              </a:ext>
            </a:extLst>
          </p:cNvPr>
          <p:cNvSpPr txBox="1"/>
          <p:nvPr/>
        </p:nvSpPr>
        <p:spPr>
          <a:xfrm>
            <a:off x="713686" y="1973016"/>
            <a:ext cx="4069536" cy="5306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ea typeface="Calibri"/>
                <a:cs typeface="Calibri"/>
              </a:rPr>
              <a:t>Data Report Generator</a:t>
            </a:r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770F051-EC0D-12DC-AC61-A1B8E7CF2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65" y="2862593"/>
            <a:ext cx="9784080" cy="2649949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EB8B0E71-8DA4-9D3E-B50A-AF5AAEDFE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>
                <a:latin typeface="Calibri"/>
                <a:ea typeface="+mj-lt"/>
                <a:cs typeface="+mj-lt"/>
              </a:rPr>
              <a:t>Spark SQL, Hive, and HBase</a:t>
            </a:r>
            <a:endParaRPr lang="en-US" sz="5400">
              <a:solidFill>
                <a:srgbClr val="808080"/>
              </a:solidFill>
              <a:latin typeface="Calibri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754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700">
              <a:cs typeface="Calibri Light"/>
            </a:endParaRPr>
          </a:p>
          <a:p>
            <a:pPr>
              <a:buNone/>
            </a:pPr>
            <a:br>
              <a:rPr lang="en-US" sz="700"/>
            </a:br>
            <a:endParaRPr lang="en-US" sz="700">
              <a:cs typeface="Calibri"/>
            </a:endParaRPr>
          </a:p>
          <a:p>
            <a:pPr>
              <a:buNone/>
            </a:pPr>
            <a:endParaRPr lang="en-US" sz="700"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ea typeface="Calibri" panose="020F0502020204030204"/>
              <a:cs typeface="Calibri" panose="020F0502020204030204"/>
            </a:endParaRPr>
          </a:p>
          <a:p>
            <a:pPr>
              <a:buNone/>
            </a:pPr>
            <a:br>
              <a:rPr lang="en-US" sz="700"/>
            </a:br>
            <a:endParaRPr lang="en-US" sz="700"/>
          </a:p>
          <a:p>
            <a:pPr marL="0" indent="0">
              <a:buNone/>
            </a:pPr>
            <a:endParaRPr lang="en-US" sz="700">
              <a:ea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63D864-1C32-98BC-B41B-408545AF0A26}"/>
              </a:ext>
            </a:extLst>
          </p:cNvPr>
          <p:cNvSpPr txBox="1"/>
          <p:nvPr/>
        </p:nvSpPr>
        <p:spPr>
          <a:xfrm>
            <a:off x="570963" y="1933977"/>
            <a:ext cx="71005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We can use Hive on top of HBase, it is convenient for query.</a:t>
            </a:r>
          </a:p>
        </p:txBody>
      </p:sp>
      <p:pic>
        <p:nvPicPr>
          <p:cNvPr id="6" name="Picture 5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3A06CB58-EDBB-4776-E89E-F14907D83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20" y="2738640"/>
            <a:ext cx="9410700" cy="1638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1EF637-9264-6823-684C-7A418A718EF5}"/>
              </a:ext>
            </a:extLst>
          </p:cNvPr>
          <p:cNvSpPr txBox="1"/>
          <p:nvPr/>
        </p:nvSpPr>
        <p:spPr>
          <a:xfrm>
            <a:off x="581695" y="2363273"/>
            <a:ext cx="71005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Step 1: Bind main table at </a:t>
            </a:r>
            <a:r>
              <a:rPr lang="en-US" err="1"/>
              <a:t>hbase</a:t>
            </a:r>
            <a:r>
              <a:rPr lang="en-US"/>
              <a:t> to hive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F91EF637-9264-6823-684C-7A418A718EF5}"/>
              </a:ext>
            </a:extLst>
          </p:cNvPr>
          <p:cNvSpPr txBox="1"/>
          <p:nvPr/>
        </p:nvSpPr>
        <p:spPr>
          <a:xfrm>
            <a:off x="560231" y="4606343"/>
            <a:ext cx="8152326" cy="369332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Step 2: Bind report table "</a:t>
            </a:r>
            <a:r>
              <a:rPr lang="en-US" err="1">
                <a:ea typeface="+mn-lt"/>
                <a:cs typeface="+mn-lt"/>
              </a:rPr>
              <a:t>statement_each_hours</a:t>
            </a:r>
            <a:r>
              <a:rPr lang="en-US">
                <a:ea typeface="+mn-lt"/>
                <a:cs typeface="+mn-lt"/>
              </a:rPr>
              <a:t>" to store report query result</a:t>
            </a:r>
            <a:endParaRPr lang="en-US">
              <a:cs typeface="Calibri"/>
            </a:endParaRPr>
          </a:p>
        </p:txBody>
      </p:sp>
      <p:pic>
        <p:nvPicPr>
          <p:cNvPr id="7" name="Picture 6" descr="A computer screen shot of a computer code&#10;&#10;Description automatically generated">
            <a:extLst>
              <a:ext uri="{FF2B5EF4-FFF2-40B4-BE49-F238E27FC236}">
                <a16:creationId xmlns:a16="http://schemas.microsoft.com/office/drawing/2014/main" id="{B9593865-D908-C594-51B3-1F339130F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0" y="4986539"/>
            <a:ext cx="9439275" cy="1714500"/>
          </a:xfrm>
          <a:prstGeom prst="rect">
            <a:avLst/>
          </a:prstGeom>
        </p:spPr>
      </p:pic>
      <p:sp>
        <p:nvSpPr>
          <p:cNvPr id="16" name="Title 5">
            <a:extLst>
              <a:ext uri="{FF2B5EF4-FFF2-40B4-BE49-F238E27FC236}">
                <a16:creationId xmlns:a16="http://schemas.microsoft.com/office/drawing/2014/main" id="{8E3AE0F9-13F5-267D-65AF-4FBEA7913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5400">
                <a:latin typeface="Calibri"/>
                <a:ea typeface="+mj-lt"/>
                <a:cs typeface="+mj-lt"/>
              </a:rPr>
              <a:t>Spark SQL, Hive, and HBase</a:t>
            </a:r>
            <a:endParaRPr lang="en-US" sz="5400">
              <a:solidFill>
                <a:srgbClr val="808080"/>
              </a:solidFill>
              <a:latin typeface="Calibri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7751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700">
              <a:cs typeface="Calibri Light"/>
            </a:endParaRPr>
          </a:p>
          <a:p>
            <a:pPr>
              <a:buNone/>
            </a:pPr>
            <a:br>
              <a:rPr lang="en-US" sz="700"/>
            </a:br>
            <a:endParaRPr lang="en-US" sz="700">
              <a:cs typeface="Calibri"/>
            </a:endParaRPr>
          </a:p>
          <a:p>
            <a:pPr>
              <a:buNone/>
            </a:pPr>
            <a:endParaRPr lang="en-US" sz="700"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ea typeface="Calibri" panose="020F0502020204030204"/>
              <a:cs typeface="Calibri" panose="020F0502020204030204"/>
            </a:endParaRPr>
          </a:p>
          <a:p>
            <a:pPr>
              <a:buNone/>
            </a:pPr>
            <a:br>
              <a:rPr lang="en-US" sz="700"/>
            </a:br>
            <a:endParaRPr lang="en-US" sz="700"/>
          </a:p>
          <a:p>
            <a:pPr marL="0" indent="0">
              <a:buNone/>
            </a:pPr>
            <a:endParaRPr lang="en-US" sz="700">
              <a:ea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88B331-75D5-4DEE-ED20-B8C65B3E0101}"/>
              </a:ext>
            </a:extLst>
          </p:cNvPr>
          <p:cNvSpPr txBox="1"/>
          <p:nvPr/>
        </p:nvSpPr>
        <p:spPr>
          <a:xfrm>
            <a:off x="667555" y="1933977"/>
            <a:ext cx="815232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Step 3: Load query result into "</a:t>
            </a:r>
            <a:r>
              <a:rPr lang="en-US" err="1"/>
              <a:t>statement_each_hours</a:t>
            </a:r>
            <a:r>
              <a:rPr lang="en-US"/>
              <a:t>"</a:t>
            </a:r>
            <a:endParaRPr lang="en-US">
              <a:cs typeface="Calibri"/>
            </a:endParaRPr>
          </a:p>
        </p:txBody>
      </p:sp>
      <p:pic>
        <p:nvPicPr>
          <p:cNvPr id="7" name="Picture 6" descr="A computer code with text&#10;&#10;Description automatically generated">
            <a:extLst>
              <a:ext uri="{FF2B5EF4-FFF2-40B4-BE49-F238E27FC236}">
                <a16:creationId xmlns:a16="http://schemas.microsoft.com/office/drawing/2014/main" id="{2C467398-7E7A-9847-1E1C-944570437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72" y="2352675"/>
            <a:ext cx="4991368" cy="2227776"/>
          </a:xfrm>
          <a:prstGeom prst="rect">
            <a:avLst/>
          </a:prstGeom>
        </p:spPr>
      </p:pic>
      <p:sp>
        <p:nvSpPr>
          <p:cNvPr id="9" name="Title 5">
            <a:extLst>
              <a:ext uri="{FF2B5EF4-FFF2-40B4-BE49-F238E27FC236}">
                <a16:creationId xmlns:a16="http://schemas.microsoft.com/office/drawing/2014/main" id="{743B3CC1-1386-50E5-E3D7-1CB26EDC8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5400">
                <a:latin typeface="Calibri"/>
                <a:ea typeface="+mj-lt"/>
                <a:cs typeface="+mj-lt"/>
              </a:rPr>
              <a:t>Spark SQL, Hive, and HBase</a:t>
            </a:r>
            <a:endParaRPr lang="en-US" sz="5400">
              <a:solidFill>
                <a:srgbClr val="808080"/>
              </a:solidFill>
              <a:latin typeface="Calibri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318217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700">
              <a:cs typeface="Calibri Light"/>
            </a:endParaRPr>
          </a:p>
          <a:p>
            <a:pPr>
              <a:buNone/>
            </a:pPr>
            <a:br>
              <a:rPr lang="en-US" sz="700"/>
            </a:br>
            <a:endParaRPr lang="en-US" sz="700">
              <a:cs typeface="Calibri"/>
            </a:endParaRPr>
          </a:p>
          <a:p>
            <a:pPr>
              <a:buNone/>
            </a:pPr>
            <a:endParaRPr lang="en-US" sz="700"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ea typeface="Calibri" panose="020F0502020204030204"/>
              <a:cs typeface="Calibri" panose="020F0502020204030204"/>
            </a:endParaRPr>
          </a:p>
          <a:p>
            <a:pPr>
              <a:buNone/>
            </a:pPr>
            <a:br>
              <a:rPr lang="en-US" sz="700"/>
            </a:br>
            <a:endParaRPr lang="en-US" sz="700"/>
          </a:p>
          <a:p>
            <a:pPr marL="0" indent="0">
              <a:buNone/>
            </a:pPr>
            <a:endParaRPr lang="en-US" sz="700">
              <a:ea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88B331-75D5-4DEE-ED20-B8C65B3E0101}"/>
              </a:ext>
            </a:extLst>
          </p:cNvPr>
          <p:cNvSpPr txBox="1"/>
          <p:nvPr/>
        </p:nvSpPr>
        <p:spPr>
          <a:xfrm>
            <a:off x="667555" y="1858851"/>
            <a:ext cx="191680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Result: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221C322-DD44-55D9-E384-46ACFC6BE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596" y="1713292"/>
            <a:ext cx="6010275" cy="4933950"/>
          </a:xfrm>
          <a:prstGeom prst="rect">
            <a:avLst/>
          </a:prstGeom>
        </p:spPr>
      </p:pic>
      <p:sp>
        <p:nvSpPr>
          <p:cNvPr id="9" name="Title 5">
            <a:extLst>
              <a:ext uri="{FF2B5EF4-FFF2-40B4-BE49-F238E27FC236}">
                <a16:creationId xmlns:a16="http://schemas.microsoft.com/office/drawing/2014/main" id="{A872740D-E96A-3EB1-6A92-5EA818837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z="5400">
                <a:latin typeface="Calibri"/>
                <a:ea typeface="+mj-lt"/>
                <a:cs typeface="+mj-lt"/>
              </a:rPr>
              <a:t>Spark SQL, Hive, and HBase</a:t>
            </a:r>
            <a:endParaRPr lang="en-US" sz="5400">
              <a:solidFill>
                <a:srgbClr val="808080"/>
              </a:solidFill>
              <a:latin typeface="Calibri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8873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700">
              <a:cs typeface="Calibri Light"/>
            </a:endParaRPr>
          </a:p>
          <a:p>
            <a:pPr>
              <a:buNone/>
            </a:pPr>
            <a:br>
              <a:rPr lang="en-US" sz="700"/>
            </a:br>
            <a:endParaRPr lang="en-US" sz="700">
              <a:cs typeface="Calibri"/>
            </a:endParaRPr>
          </a:p>
          <a:p>
            <a:pPr>
              <a:buNone/>
            </a:pPr>
            <a:endParaRPr lang="en-US" sz="700"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ea typeface="Calibri" panose="020F0502020204030204"/>
              <a:cs typeface="Calibri" panose="020F0502020204030204"/>
            </a:endParaRPr>
          </a:p>
          <a:p>
            <a:pPr>
              <a:buNone/>
            </a:pPr>
            <a:br>
              <a:rPr lang="en-US" sz="700"/>
            </a:br>
            <a:endParaRPr lang="en-US" sz="700"/>
          </a:p>
          <a:p>
            <a:pPr marL="0" indent="0">
              <a:buNone/>
            </a:pPr>
            <a:endParaRPr lang="en-US" sz="700">
              <a:ea typeface="Calibri Light"/>
              <a:cs typeface="Calibri Light"/>
            </a:endParaRPr>
          </a:p>
        </p:txBody>
      </p:sp>
      <p:pic>
        <p:nvPicPr>
          <p:cNvPr id="5" name="Picture 4" descr="A person using a computer&#10;&#10;Description automatically generated">
            <a:extLst>
              <a:ext uri="{FF2B5EF4-FFF2-40B4-BE49-F238E27FC236}">
                <a16:creationId xmlns:a16="http://schemas.microsoft.com/office/drawing/2014/main" id="{C9E142C5-9148-1328-0B07-6ABB833DA9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36" b="1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48A2CB-623A-8D3B-399E-05FE05960751}"/>
              </a:ext>
            </a:extLst>
          </p:cNvPr>
          <p:cNvSpPr txBox="1"/>
          <p:nvPr/>
        </p:nvSpPr>
        <p:spPr>
          <a:xfrm>
            <a:off x="684267" y="1932105"/>
            <a:ext cx="7003239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374151"/>
                </a:solidFill>
                <a:ea typeface="Calibri"/>
                <a:cs typeface="Segoe UI"/>
              </a:rPr>
              <a:t>What is Tableau?</a:t>
            </a:r>
            <a:r>
              <a:rPr lang="en-US" sz="2400">
                <a:solidFill>
                  <a:srgbClr val="374151"/>
                </a:solidFill>
                <a:ea typeface="Calibri"/>
                <a:cs typeface="Segoe UI"/>
              </a:rPr>
              <a:t>​</a:t>
            </a:r>
            <a:endParaRPr lang="en-US"/>
          </a:p>
          <a:p>
            <a:r>
              <a:rPr lang="en-US" sz="1600">
                <a:solidFill>
                  <a:srgbClr val="374151"/>
                </a:solidFill>
                <a:ea typeface="+mn-lt"/>
                <a:cs typeface="+mn-lt"/>
              </a:rPr>
              <a:t>Tableau is a powerful data visualization tool used for creating interactive and shareable dashboards, reports, and visualizations</a:t>
            </a:r>
            <a:endParaRPr lang="en-US" sz="1600"/>
          </a:p>
          <a:p>
            <a:r>
              <a:rPr lang="en-US" sz="1400">
                <a:solidFill>
                  <a:srgbClr val="374151"/>
                </a:solidFill>
                <a:cs typeface="Segoe UI"/>
              </a:rPr>
              <a:t>​</a:t>
            </a:r>
            <a:endParaRPr lang="en-US" sz="1400">
              <a:solidFill>
                <a:srgbClr val="374151"/>
              </a:solidFill>
              <a:ea typeface="Calibri"/>
              <a:cs typeface="Segoe UI"/>
            </a:endParaRPr>
          </a:p>
          <a:p>
            <a:r>
              <a:rPr lang="en-US" sz="2400" b="1">
                <a:solidFill>
                  <a:srgbClr val="374151"/>
                </a:solidFill>
                <a:ea typeface="Calibri"/>
                <a:cs typeface="Segoe UI"/>
              </a:rPr>
              <a:t>Why would we use Tableau?</a:t>
            </a:r>
            <a:endParaRPr lang="en-US" sz="2400">
              <a:solidFill>
                <a:srgbClr val="374151"/>
              </a:solidFill>
              <a:ea typeface="Calibri"/>
              <a:cs typeface="Segoe UI"/>
            </a:endParaRPr>
          </a:p>
          <a:p>
            <a:r>
              <a:rPr lang="en-US" sz="1600" b="1">
                <a:solidFill>
                  <a:srgbClr val="374151"/>
                </a:solidFill>
                <a:ea typeface="+mn-lt"/>
                <a:cs typeface="+mn-lt"/>
              </a:rPr>
              <a:t>Ease of Use</a:t>
            </a:r>
            <a:r>
              <a:rPr lang="en-US" sz="1600">
                <a:solidFill>
                  <a:srgbClr val="374151"/>
                </a:solidFill>
                <a:ea typeface="+mn-lt"/>
                <a:cs typeface="+mn-lt"/>
              </a:rPr>
              <a:t>: Tableau provides a user-friendly interface that allows users to </a:t>
            </a:r>
            <a:r>
              <a:rPr lang="en-US" sz="1600">
                <a:solidFill>
                  <a:schemeClr val="accent1"/>
                </a:solidFill>
                <a:ea typeface="+mn-lt"/>
                <a:cs typeface="+mn-lt"/>
              </a:rPr>
              <a:t>create complex visualizations with simple drag-and-drop actions</a:t>
            </a:r>
            <a:r>
              <a:rPr lang="en-US" sz="1600">
                <a:solidFill>
                  <a:srgbClr val="374151"/>
                </a:solidFill>
                <a:ea typeface="+mn-lt"/>
                <a:cs typeface="+mn-lt"/>
              </a:rPr>
              <a:t>, requiring little to no coding skills.</a:t>
            </a:r>
            <a:endParaRPr lang="en-US" sz="1600">
              <a:ea typeface="Calibri"/>
              <a:cs typeface="Calibri"/>
            </a:endParaRPr>
          </a:p>
          <a:p>
            <a:r>
              <a:rPr lang="en-US" sz="1600" b="1">
                <a:solidFill>
                  <a:srgbClr val="374151"/>
                </a:solidFill>
                <a:ea typeface="+mn-lt"/>
                <a:cs typeface="+mn-lt"/>
              </a:rPr>
              <a:t>Versatility</a:t>
            </a:r>
            <a:r>
              <a:rPr lang="en-US" sz="1600">
                <a:solidFill>
                  <a:srgbClr val="374151"/>
                </a:solidFill>
                <a:ea typeface="+mn-lt"/>
                <a:cs typeface="+mn-lt"/>
              </a:rPr>
              <a:t>: It can connect to </a:t>
            </a:r>
            <a:r>
              <a:rPr lang="en-US" sz="1600">
                <a:solidFill>
                  <a:schemeClr val="accent1"/>
                </a:solidFill>
                <a:ea typeface="+mn-lt"/>
                <a:cs typeface="+mn-lt"/>
              </a:rPr>
              <a:t>various data sources</a:t>
            </a:r>
            <a:r>
              <a:rPr lang="en-US" sz="1600">
                <a:solidFill>
                  <a:srgbClr val="374151"/>
                </a:solidFill>
                <a:ea typeface="+mn-lt"/>
                <a:cs typeface="+mn-lt"/>
              </a:rPr>
              <a:t> including spreadsheets, databases, cloud services, and</a:t>
            </a:r>
            <a:r>
              <a:rPr lang="en-US" sz="1600">
                <a:solidFill>
                  <a:schemeClr val="accent1"/>
                </a:solidFill>
                <a:ea typeface="+mn-lt"/>
                <a:cs typeface="+mn-lt"/>
              </a:rPr>
              <a:t> big data sources</a:t>
            </a:r>
            <a:r>
              <a:rPr lang="en-US" sz="1600">
                <a:solidFill>
                  <a:srgbClr val="374151"/>
                </a:solidFill>
                <a:ea typeface="+mn-lt"/>
                <a:cs typeface="+mn-lt"/>
              </a:rPr>
              <a:t>, enabling users to work with diverse datasets.</a:t>
            </a:r>
            <a:endParaRPr lang="en-US" sz="1600">
              <a:ea typeface="Calibri"/>
              <a:cs typeface="Calibri"/>
            </a:endParaRPr>
          </a:p>
          <a:p>
            <a:r>
              <a:rPr lang="en-US" sz="1600" b="1">
                <a:solidFill>
                  <a:srgbClr val="374151"/>
                </a:solidFill>
                <a:ea typeface="+mn-lt"/>
                <a:cs typeface="+mn-lt"/>
              </a:rPr>
              <a:t>Scalability:</a:t>
            </a:r>
            <a:r>
              <a:rPr lang="en-US" sz="1600">
                <a:solidFill>
                  <a:srgbClr val="374151"/>
                </a:solidFill>
                <a:ea typeface="+mn-lt"/>
                <a:cs typeface="+mn-lt"/>
              </a:rPr>
              <a:t> It's capable of handling large datasets and complex visualizations without sacrificing performance, </a:t>
            </a:r>
            <a:r>
              <a:rPr lang="en-US" sz="1600">
                <a:solidFill>
                  <a:schemeClr val="accent1"/>
                </a:solidFill>
                <a:ea typeface="+mn-lt"/>
                <a:cs typeface="+mn-lt"/>
              </a:rPr>
              <a:t>making it suitable for both small-scale and enterprise-level applications</a:t>
            </a:r>
            <a:r>
              <a:rPr lang="en-US" sz="1600">
                <a:solidFill>
                  <a:srgbClr val="374151"/>
                </a:solidFill>
                <a:ea typeface="+mn-lt"/>
                <a:cs typeface="+mn-lt"/>
              </a:rPr>
              <a:t>.</a:t>
            </a:r>
            <a:endParaRPr lang="en-US" sz="1600">
              <a:ea typeface="Calibri"/>
              <a:cs typeface="Calibri"/>
            </a:endParaRPr>
          </a:p>
          <a:p>
            <a:r>
              <a:rPr lang="en-US" sz="1600" b="1">
                <a:solidFill>
                  <a:srgbClr val="374151"/>
                </a:solidFill>
                <a:ea typeface="+mn-lt"/>
                <a:cs typeface="+mn-lt"/>
              </a:rPr>
              <a:t>Sharing and Collaboration:</a:t>
            </a:r>
            <a:r>
              <a:rPr lang="en-US" sz="1600">
                <a:solidFill>
                  <a:srgbClr val="374151"/>
                </a:solidFill>
                <a:ea typeface="+mn-lt"/>
                <a:cs typeface="+mn-lt"/>
              </a:rPr>
              <a:t> Tableau enables users to easily </a:t>
            </a:r>
            <a:r>
              <a:rPr lang="en-US" sz="1600">
                <a:solidFill>
                  <a:schemeClr val="accent1"/>
                </a:solidFill>
                <a:ea typeface="+mn-lt"/>
                <a:cs typeface="+mn-lt"/>
              </a:rPr>
              <a:t>share their visualizations and insights with others through Tableau Server, Tableau Online</a:t>
            </a:r>
            <a:r>
              <a:rPr lang="en-US" sz="1600">
                <a:solidFill>
                  <a:srgbClr val="374151"/>
                </a:solidFill>
                <a:ea typeface="+mn-lt"/>
                <a:cs typeface="+mn-lt"/>
              </a:rPr>
              <a:t>, or by exporting to various formats like PDF or image files.</a:t>
            </a:r>
            <a:endParaRPr lang="en-US" sz="1600"/>
          </a:p>
          <a:p>
            <a:endParaRPr lang="en-US" sz="1400">
              <a:solidFill>
                <a:srgbClr val="374151"/>
              </a:solidFill>
              <a:ea typeface="Calibri"/>
              <a:cs typeface="Segoe UI"/>
            </a:endParaRPr>
          </a:p>
          <a:p>
            <a:r>
              <a:rPr lang="en-US" sz="600">
                <a:cs typeface="Segoe UI"/>
              </a:rPr>
              <a:t>​</a:t>
            </a:r>
            <a:endParaRPr lang="en-US" sz="600">
              <a:ea typeface="Calibri"/>
              <a:cs typeface="Segoe U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7D6847-6B75-CA2E-2F0C-19E5410AB434}"/>
              </a:ext>
            </a:extLst>
          </p:cNvPr>
          <p:cNvSpPr txBox="1"/>
          <p:nvPr/>
        </p:nvSpPr>
        <p:spPr>
          <a:xfrm>
            <a:off x="682752" y="640080"/>
            <a:ext cx="7315200" cy="8463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900"/>
              <a:t>Data visualization: Tableau</a:t>
            </a:r>
            <a:r>
              <a:rPr lang="en-US" sz="4900">
                <a:solidFill>
                  <a:srgbClr val="808080"/>
                </a:solidFill>
                <a:ea typeface="Calibri"/>
                <a:cs typeface="Calibri"/>
              </a:rPr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9455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700">
              <a:cs typeface="Calibri Light"/>
            </a:endParaRPr>
          </a:p>
          <a:p>
            <a:pPr>
              <a:buNone/>
            </a:pPr>
            <a:br>
              <a:rPr lang="en-US" sz="700"/>
            </a:br>
            <a:endParaRPr lang="en-US" sz="700">
              <a:cs typeface="Calibri"/>
            </a:endParaRPr>
          </a:p>
          <a:p>
            <a:pPr>
              <a:buNone/>
            </a:pPr>
            <a:endParaRPr lang="en-US" sz="700"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ea typeface="Calibri" panose="020F0502020204030204"/>
              <a:cs typeface="Calibri" panose="020F0502020204030204"/>
            </a:endParaRPr>
          </a:p>
          <a:p>
            <a:pPr>
              <a:buNone/>
            </a:pPr>
            <a:br>
              <a:rPr lang="en-US" sz="700"/>
            </a:br>
            <a:endParaRPr lang="en-US" sz="700"/>
          </a:p>
          <a:p>
            <a:pPr marL="0" indent="0">
              <a:buNone/>
            </a:pPr>
            <a:endParaRPr lang="en-US" sz="700">
              <a:ea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48A2CB-623A-8D3B-399E-05FE05960751}"/>
              </a:ext>
            </a:extLst>
          </p:cNvPr>
          <p:cNvSpPr txBox="1"/>
          <p:nvPr/>
        </p:nvSpPr>
        <p:spPr>
          <a:xfrm>
            <a:off x="684267" y="1932105"/>
            <a:ext cx="700323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374151"/>
                </a:solidFill>
                <a:ea typeface="Calibri"/>
                <a:cs typeface="Segoe UI"/>
              </a:rPr>
              <a:t>Supports: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7845BF2-E55C-EC35-040D-8CDA0318F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235" y="1813607"/>
            <a:ext cx="9430390" cy="500537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423EB63-B162-0693-2C6E-0AE8538BDFAE}"/>
              </a:ext>
            </a:extLst>
          </p:cNvPr>
          <p:cNvSpPr txBox="1"/>
          <p:nvPr/>
        </p:nvSpPr>
        <p:spPr>
          <a:xfrm>
            <a:off x="682752" y="658368"/>
            <a:ext cx="7315200" cy="8463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900"/>
              <a:t>Data visualization: Tableau</a:t>
            </a:r>
            <a:r>
              <a:rPr lang="en-US" sz="4900">
                <a:solidFill>
                  <a:srgbClr val="808080"/>
                </a:solidFill>
                <a:ea typeface="Calibri"/>
                <a:cs typeface="Calibri"/>
              </a:rPr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70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005C40-6904-18D4-663E-1E8E73C2B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A97C7-95CE-86E4-FF3F-BA6CB8F43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US" sz="3600">
                <a:latin typeface="Calibri"/>
                <a:ea typeface="Calibri"/>
                <a:cs typeface="Calibri"/>
              </a:rPr>
              <a:t>Outline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Picture 11" descr="A person using a computer&#10;&#10;Description automatically generated">
            <a:extLst>
              <a:ext uri="{FF2B5EF4-FFF2-40B4-BE49-F238E27FC236}">
                <a16:creationId xmlns:a16="http://schemas.microsoft.com/office/drawing/2014/main" id="{2C01DE6C-4522-07DB-FF37-BE1B551068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136" r="31864" b="1"/>
          <a:stretch/>
        </p:blipFill>
        <p:spPr>
          <a:xfrm>
            <a:off x="703182" y="955462"/>
            <a:ext cx="4777381" cy="4777332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26" name="Content Placeholder 10">
            <a:extLst>
              <a:ext uri="{FF2B5EF4-FFF2-40B4-BE49-F238E27FC236}">
                <a16:creationId xmlns:a16="http://schemas.microsoft.com/office/drawing/2014/main" id="{12403191-94A4-FBD0-6202-A597CB2F3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6092822" cy="41925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Introduction</a:t>
            </a:r>
          </a:p>
          <a:p>
            <a:pPr marL="457200" indent="-4572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Background of problem</a:t>
            </a:r>
          </a:p>
          <a:p>
            <a:pPr marL="457200" indent="-4572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Using of Spark Streaming</a:t>
            </a:r>
          </a:p>
          <a:p>
            <a:pPr marL="457200" indent="-457200">
              <a:buAutoNum type="arabicPeriod"/>
            </a:pPr>
            <a:r>
              <a:rPr lang="en-US">
                <a:latin typeface="Calibri"/>
                <a:ea typeface="Calibri Light"/>
                <a:cs typeface="Calibri"/>
              </a:rPr>
              <a:t>Using of Spark SQL, Hive, and HBase</a:t>
            </a:r>
            <a:endParaRPr lang="en-US">
              <a:latin typeface="Calibri"/>
              <a:ea typeface="Calibri"/>
              <a:cs typeface="Calibri"/>
            </a:endParaRPr>
          </a:p>
          <a:p>
            <a:pPr marL="457200" indent="-4572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Data</a:t>
            </a:r>
            <a:r>
              <a:rPr lang="en-US">
                <a:latin typeface="Calibri"/>
                <a:cs typeface="Calibri"/>
              </a:rPr>
              <a:t> visualization: Tableau</a:t>
            </a:r>
            <a:endParaRPr lang="en-US">
              <a:ea typeface="Calibri"/>
              <a:cs typeface="Calibri"/>
            </a:endParaRPr>
          </a:p>
          <a:p>
            <a:pPr marL="457200" indent="-457200">
              <a:buAutoNum type="arabicPeriod"/>
            </a:pPr>
            <a:r>
              <a:rPr lang="en-US">
                <a:ea typeface="+mn-lt"/>
                <a:cs typeface="+mn-lt"/>
              </a:rPr>
              <a:t>Demo of project</a:t>
            </a:r>
            <a:endParaRPr lang="en-US">
              <a:latin typeface="Calibri"/>
              <a:ea typeface="Calibri"/>
              <a:cs typeface="Calibri"/>
            </a:endParaRPr>
          </a:p>
          <a:p>
            <a:pPr marL="457200" indent="-457200">
              <a:buAutoNum type="arabicPeriod"/>
            </a:pPr>
            <a:r>
              <a:rPr lang="en-US">
                <a:latin typeface="Calibri"/>
                <a:ea typeface="Calibri"/>
                <a:cs typeface="Calibri"/>
              </a:rPr>
              <a:t>Spark SQL + Hive + HBase Issues</a:t>
            </a:r>
          </a:p>
          <a:p>
            <a:pPr marL="457200" indent="-457200">
              <a:buAutoNum type="arabicPeriod"/>
            </a:pPr>
            <a:endParaRPr lang="en-US">
              <a:latin typeface="Times New Roman"/>
              <a:ea typeface="Calibri"/>
              <a:cs typeface="Calibri"/>
            </a:endParaRPr>
          </a:p>
          <a:p>
            <a:pPr marL="457200" indent="-457200">
              <a:buAutoNum type="arabicPeriod"/>
            </a:pPr>
            <a:endParaRPr lang="en-US">
              <a:ea typeface="Calibri"/>
              <a:cs typeface="Calibri"/>
            </a:endParaRPr>
          </a:p>
          <a:p>
            <a:pPr marL="457200" indent="-457200">
              <a:buAutoNum type="arabicPeriod"/>
            </a:pPr>
            <a:endParaRPr lang="en-US">
              <a:ea typeface="Calibri"/>
              <a:cs typeface="Calibri"/>
            </a:endParaRPr>
          </a:p>
          <a:p>
            <a:pPr>
              <a:buAutoNum type="arabicPeriod"/>
            </a:pPr>
            <a:endParaRPr lang="en-US">
              <a:ea typeface="Calibri"/>
              <a:cs typeface="Calibri"/>
            </a:endParaRPr>
          </a:p>
          <a:p>
            <a:pPr>
              <a:buAutoNum type="arabicPeriod"/>
            </a:pPr>
            <a:endParaRPr lang="en-US">
              <a:ea typeface="Calibri"/>
              <a:cs typeface="Calibri"/>
            </a:endParaRPr>
          </a:p>
          <a:p>
            <a:pPr>
              <a:buAutoNum type="arabicPeriod"/>
            </a:pP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68069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700">
              <a:cs typeface="Calibri Light"/>
            </a:endParaRPr>
          </a:p>
          <a:p>
            <a:pPr>
              <a:buNone/>
            </a:pPr>
            <a:br>
              <a:rPr lang="en-US" sz="700"/>
            </a:br>
            <a:endParaRPr lang="en-US" sz="700">
              <a:cs typeface="Calibri"/>
            </a:endParaRPr>
          </a:p>
          <a:p>
            <a:pPr>
              <a:buNone/>
            </a:pPr>
            <a:endParaRPr lang="en-US" sz="700"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ea typeface="Calibri" panose="020F0502020204030204"/>
              <a:cs typeface="Calibri" panose="020F0502020204030204"/>
            </a:endParaRPr>
          </a:p>
          <a:p>
            <a:pPr>
              <a:buNone/>
            </a:pPr>
            <a:br>
              <a:rPr lang="en-US" sz="700"/>
            </a:br>
            <a:endParaRPr lang="en-US" sz="700"/>
          </a:p>
          <a:p>
            <a:pPr marL="0" indent="0">
              <a:buNone/>
            </a:pPr>
            <a:endParaRPr lang="en-US" sz="700">
              <a:ea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48A2CB-623A-8D3B-399E-05FE05960751}"/>
              </a:ext>
            </a:extLst>
          </p:cNvPr>
          <p:cNvSpPr txBox="1"/>
          <p:nvPr/>
        </p:nvSpPr>
        <p:spPr>
          <a:xfrm>
            <a:off x="684267" y="1932105"/>
            <a:ext cx="700323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374151"/>
                </a:solidFill>
                <a:ea typeface="Calibri"/>
                <a:cs typeface="Segoe UI"/>
              </a:rPr>
              <a:t>Connect:</a:t>
            </a:r>
          </a:p>
          <a:p>
            <a:r>
              <a:rPr lang="en-US" sz="2400" b="1">
                <a:solidFill>
                  <a:srgbClr val="374151"/>
                </a:solidFill>
                <a:ea typeface="Calibri"/>
                <a:cs typeface="Segoe UI"/>
              </a:rPr>
              <a:t>HBase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DDCFE5B-6094-F443-A02B-81D0D9CAB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008" y="1801438"/>
            <a:ext cx="9440616" cy="501948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9E261CA-FE6D-874F-18FB-3E68FC08EB83}"/>
              </a:ext>
            </a:extLst>
          </p:cNvPr>
          <p:cNvSpPr txBox="1"/>
          <p:nvPr/>
        </p:nvSpPr>
        <p:spPr>
          <a:xfrm>
            <a:off x="682752" y="658368"/>
            <a:ext cx="7315200" cy="8463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900"/>
              <a:t>Data visualization: Tableau</a:t>
            </a:r>
            <a:r>
              <a:rPr lang="en-US" sz="4900">
                <a:solidFill>
                  <a:srgbClr val="808080"/>
                </a:solidFill>
                <a:ea typeface="Calibri"/>
                <a:cs typeface="Calibri"/>
              </a:rPr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6221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700">
              <a:cs typeface="Calibri Light"/>
            </a:endParaRPr>
          </a:p>
          <a:p>
            <a:pPr>
              <a:buNone/>
            </a:pPr>
            <a:br>
              <a:rPr lang="en-US" sz="700"/>
            </a:br>
            <a:endParaRPr lang="en-US" sz="700">
              <a:cs typeface="Calibri"/>
            </a:endParaRPr>
          </a:p>
          <a:p>
            <a:pPr>
              <a:buNone/>
            </a:pPr>
            <a:endParaRPr lang="en-US" sz="700"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ea typeface="Calibri" panose="020F0502020204030204"/>
              <a:cs typeface="Calibri" panose="020F0502020204030204"/>
            </a:endParaRPr>
          </a:p>
          <a:p>
            <a:pPr>
              <a:buNone/>
            </a:pPr>
            <a:br>
              <a:rPr lang="en-US" sz="700"/>
            </a:br>
            <a:endParaRPr lang="en-US" sz="700"/>
          </a:p>
          <a:p>
            <a:pPr marL="0" indent="0">
              <a:buNone/>
            </a:pPr>
            <a:endParaRPr lang="en-US" sz="700">
              <a:ea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48A2CB-623A-8D3B-399E-05FE05960751}"/>
              </a:ext>
            </a:extLst>
          </p:cNvPr>
          <p:cNvSpPr txBox="1"/>
          <p:nvPr/>
        </p:nvSpPr>
        <p:spPr>
          <a:xfrm>
            <a:off x="684267" y="1932105"/>
            <a:ext cx="700323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374151"/>
                </a:solidFill>
                <a:ea typeface="Calibri"/>
                <a:cs typeface="Segoe UI"/>
              </a:rPr>
              <a:t>Result:</a:t>
            </a:r>
            <a:endParaRPr lang="en-US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0F2D8B35-BD82-5D43-3B75-3E2E432E2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008" y="1929405"/>
            <a:ext cx="8180832" cy="48097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BE4C3E9-486D-FEBD-634B-EAFFC53F95D5}"/>
              </a:ext>
            </a:extLst>
          </p:cNvPr>
          <p:cNvSpPr txBox="1"/>
          <p:nvPr/>
        </p:nvSpPr>
        <p:spPr>
          <a:xfrm>
            <a:off x="682752" y="658368"/>
            <a:ext cx="7315200" cy="8463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900"/>
              <a:t>Data visualization: Tableau</a:t>
            </a:r>
            <a:r>
              <a:rPr lang="en-US" sz="4900">
                <a:solidFill>
                  <a:srgbClr val="808080"/>
                </a:solidFill>
                <a:ea typeface="Calibri"/>
                <a:cs typeface="Calibri"/>
              </a:rPr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44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E6ECB-484F-04B4-28D9-46E989AF43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>
            <a:normAutofit fontScale="90000"/>
          </a:bodyPr>
          <a:lstStyle/>
          <a:p>
            <a:br>
              <a:rPr lang="en-US" sz="5400">
                <a:latin typeface="Calibri"/>
                <a:cs typeface="Calibri Light"/>
              </a:rPr>
            </a:br>
            <a:br>
              <a:rPr lang="en-US" sz="5400">
                <a:latin typeface="Calibri"/>
                <a:cs typeface="Calibri Light"/>
              </a:rPr>
            </a:br>
            <a:br>
              <a:rPr lang="en-US" sz="5400">
                <a:latin typeface="Calibri"/>
                <a:cs typeface="Calibri Light"/>
              </a:rPr>
            </a:br>
            <a:r>
              <a:rPr lang="en-US" sz="5400">
                <a:latin typeface="Calibri"/>
                <a:cs typeface="Calibri Light"/>
              </a:rPr>
              <a:t>Demo of product using</a:t>
            </a:r>
            <a:endParaRPr lang="en-US" sz="5400">
              <a:latin typeface="Calibri"/>
              <a:ea typeface="Calibri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700">
              <a:cs typeface="Calibri Light"/>
            </a:endParaRPr>
          </a:p>
          <a:p>
            <a:pPr>
              <a:buNone/>
            </a:pPr>
            <a:br>
              <a:rPr lang="en-US" sz="700"/>
            </a:br>
            <a:endParaRPr lang="en-US" sz="700">
              <a:cs typeface="Calibri"/>
            </a:endParaRPr>
          </a:p>
          <a:p>
            <a:pPr>
              <a:buNone/>
            </a:pPr>
            <a:endParaRPr lang="en-US" sz="700"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ea typeface="Calibri" panose="020F0502020204030204"/>
              <a:cs typeface="Calibri" panose="020F0502020204030204"/>
            </a:endParaRPr>
          </a:p>
          <a:p>
            <a:pPr>
              <a:buNone/>
            </a:pPr>
            <a:br>
              <a:rPr lang="en-US" sz="700"/>
            </a:br>
            <a:endParaRPr lang="en-US" sz="700"/>
          </a:p>
          <a:p>
            <a:pPr marL="0" indent="0">
              <a:buNone/>
            </a:pPr>
            <a:endParaRPr lang="en-US" sz="700"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1863706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700">
              <a:cs typeface="Calibri Light"/>
            </a:endParaRPr>
          </a:p>
          <a:p>
            <a:pPr>
              <a:buNone/>
            </a:pPr>
            <a:br>
              <a:rPr lang="en-US" sz="700"/>
            </a:br>
            <a:endParaRPr lang="en-US" sz="700">
              <a:cs typeface="Calibri"/>
            </a:endParaRPr>
          </a:p>
          <a:p>
            <a:pPr>
              <a:buNone/>
            </a:pPr>
            <a:endParaRPr lang="en-US" sz="700"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latin typeface="Calibri Light"/>
              <a:ea typeface="Calibri Light"/>
              <a:cs typeface="Calibri Light"/>
            </a:endParaRPr>
          </a:p>
          <a:p>
            <a:pPr marL="0" indent="0">
              <a:buNone/>
            </a:pPr>
            <a:endParaRPr lang="en-US" sz="700" b="1">
              <a:ea typeface="Calibri" panose="020F0502020204030204"/>
              <a:cs typeface="Calibri" panose="020F0502020204030204"/>
            </a:endParaRPr>
          </a:p>
          <a:p>
            <a:pPr>
              <a:buNone/>
            </a:pPr>
            <a:br>
              <a:rPr lang="en-US" sz="700"/>
            </a:br>
            <a:endParaRPr lang="en-US" sz="700"/>
          </a:p>
          <a:p>
            <a:pPr marL="0" indent="0">
              <a:buNone/>
            </a:pPr>
            <a:endParaRPr lang="en-US" sz="700">
              <a:ea typeface="Calibri Light"/>
              <a:cs typeface="Calibri Ligh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A38B1-5850-C094-B5C6-A401DA1B1150}"/>
              </a:ext>
            </a:extLst>
          </p:cNvPr>
          <p:cNvSpPr txBox="1"/>
          <p:nvPr/>
        </p:nvSpPr>
        <p:spPr>
          <a:xfrm>
            <a:off x="841248" y="3121151"/>
            <a:ext cx="1070457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rgbClr val="FF0000"/>
                </a:solidFill>
                <a:ea typeface="Calibri"/>
                <a:cs typeface="Calibri"/>
              </a:rPr>
              <a:t>We discovered an issue on Spark SQL 1.6.0 that it cannot execute "INSERT INTO" statement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80AE30-F697-3DDB-6C0E-15EBF6139BCF}"/>
              </a:ext>
            </a:extLst>
          </p:cNvPr>
          <p:cNvSpPr txBox="1"/>
          <p:nvPr/>
        </p:nvSpPr>
        <p:spPr>
          <a:xfrm>
            <a:off x="841248" y="3791712"/>
            <a:ext cx="981456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ea typeface="Calibri"/>
                <a:cs typeface="Calibri"/>
              </a:rPr>
              <a:t>Issue details: </a:t>
            </a:r>
            <a:r>
              <a:rPr lang="en-US" sz="2400">
                <a:solidFill>
                  <a:srgbClr val="374151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https://github.com/apache/spark/pull/17989</a:t>
            </a:r>
            <a:r>
              <a:rPr lang="en-US" sz="2400">
                <a:solidFill>
                  <a:srgbClr val="374151"/>
                </a:solidFill>
                <a:ea typeface="+mn-lt"/>
                <a:cs typeface="+mn-lt"/>
              </a:rPr>
              <a:t> </a:t>
            </a:r>
            <a:endParaRPr lang="en-US" sz="2400">
              <a:ea typeface="+mn-lt"/>
              <a:cs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075B8D-7211-08B4-D6F4-9373DFBFF730}"/>
              </a:ext>
            </a:extLst>
          </p:cNvPr>
          <p:cNvSpPr txBox="1"/>
          <p:nvPr/>
        </p:nvSpPr>
        <p:spPr>
          <a:xfrm>
            <a:off x="573024" y="713232"/>
            <a:ext cx="930859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00"/>
              <a:t>Spark SQL + Hive + HBase Issues</a:t>
            </a:r>
            <a:r>
              <a:rPr lang="en-US" sz="5400">
                <a:solidFill>
                  <a:srgbClr val="808080"/>
                </a:solidFill>
                <a:ea typeface="Calibri"/>
                <a:cs typeface="Calibri"/>
              </a:rPr>
              <a:t>​</a:t>
            </a:r>
            <a:endParaRPr lang="en-US" sz="54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39451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668A29A-5933-DA35-670B-CEDAFDFA5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904" y="2071715"/>
            <a:ext cx="8266176" cy="41227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544C0D-81E2-99A0-2921-CC0498AC1AB3}"/>
              </a:ext>
            </a:extLst>
          </p:cNvPr>
          <p:cNvSpPr txBox="1"/>
          <p:nvPr/>
        </p:nvSpPr>
        <p:spPr>
          <a:xfrm>
            <a:off x="573024" y="2072640"/>
            <a:ext cx="1121664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Error log: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0E4509-8C51-B4F2-60BC-C3AE3996CBC6}"/>
              </a:ext>
            </a:extLst>
          </p:cNvPr>
          <p:cNvSpPr txBox="1"/>
          <p:nvPr/>
        </p:nvSpPr>
        <p:spPr>
          <a:xfrm>
            <a:off x="573024" y="713232"/>
            <a:ext cx="9308592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00"/>
              <a:t>Spark SQL + Hive + HBase Issues</a:t>
            </a:r>
            <a:r>
              <a:rPr lang="en-US" sz="5400">
                <a:solidFill>
                  <a:srgbClr val="808080"/>
                </a:solidFill>
                <a:ea typeface="Calibri"/>
                <a:cs typeface="Calibri"/>
              </a:rPr>
              <a:t>​</a:t>
            </a:r>
            <a:endParaRPr lang="en-US" sz="54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2326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7A5D32-A8DB-F167-190C-E413871DF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351E58-645E-679E-0898-99C023A6A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>
                <a:latin typeface="Calibri"/>
                <a:ea typeface="Calibri Light"/>
                <a:cs typeface="Calibri Light"/>
              </a:rPr>
              <a:t>Introduction</a:t>
            </a:r>
            <a:endParaRPr lang="en-US">
              <a:latin typeface="Calibri"/>
              <a:ea typeface="Calibri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C2685-739D-D546-DFFF-104427022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600">
                <a:latin typeface="Calibri"/>
                <a:ea typeface="Söhne"/>
                <a:cs typeface="Söhne"/>
              </a:rPr>
              <a:t>This project aims to demonstrate a real-time data pipeline for extracting, transforming, loading, analyzing, and visualizing questions asked on Reddit. </a:t>
            </a:r>
            <a:endParaRPr lang="en-US" sz="2600">
              <a:latin typeface="Calibri"/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2600">
                <a:latin typeface="Calibri"/>
                <a:ea typeface="Söhne"/>
                <a:cs typeface="Söhne"/>
              </a:rPr>
              <a:t>The pipeline will utilize various technologies including Kafka for real-time data ingestion, Spark Streaming for data processing, HBase/Hive for data storage, Spark SQL for data querying and Tableau for data visualization.</a:t>
            </a:r>
            <a:endParaRPr lang="en-US" sz="2600">
              <a:latin typeface="Söhne"/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 descr="A person using a computer&#10;&#10;Description automatically generated">
            <a:extLst>
              <a:ext uri="{FF2B5EF4-FFF2-40B4-BE49-F238E27FC236}">
                <a16:creationId xmlns:a16="http://schemas.microsoft.com/office/drawing/2014/main" id="{FB9CB136-496C-1A2C-6ECA-952B7B6F17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2" b="2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18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4310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5" name="Arc 64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E6ECB-484F-04B4-28D9-46E989AF4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589221"/>
            <a:ext cx="5458838" cy="1325563"/>
          </a:xfrm>
        </p:spPr>
        <p:txBody>
          <a:bodyPr>
            <a:normAutofit/>
          </a:bodyPr>
          <a:lstStyle/>
          <a:p>
            <a:r>
              <a:rPr lang="en-US" sz="4000">
                <a:latin typeface="Calibri"/>
                <a:ea typeface="Calibri Light"/>
                <a:cs typeface="Calibri Light"/>
              </a:rPr>
              <a:t>Background of problem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person using a computer&#10;&#10;Description automatically generated">
            <a:extLst>
              <a:ext uri="{FF2B5EF4-FFF2-40B4-BE49-F238E27FC236}">
                <a16:creationId xmlns:a16="http://schemas.microsoft.com/office/drawing/2014/main" id="{C9E142C5-9148-1328-0B07-6ABB833DA9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56" r="29714"/>
          <a:stretch/>
        </p:blipFill>
        <p:spPr>
          <a:xfrm>
            <a:off x="1230863" y="511293"/>
            <a:ext cx="3722019" cy="56656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3FEBA-C0C1-5782-7156-004C73302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>
                <a:latin typeface="Times New Roman"/>
              </a:rPr>
              <a:t>The </a:t>
            </a:r>
            <a:r>
              <a:rPr lang="en-US" sz="2600">
                <a:latin typeface="Calibri"/>
              </a:rPr>
              <a:t>vast</a:t>
            </a:r>
            <a:r>
              <a:rPr lang="en-US" sz="2400">
                <a:latin typeface="Times New Roman"/>
              </a:rPr>
              <a:t> amount of unstructured data generated by Reddit's questions poses a challenge for real-time analysis. Traditional methods are insufficient for processing this data efficiently, hindering timely insights. Without a centralized platform for monitoring, identifying trends, and addressing user concerns, there's a pressing need for a solution to extract, process, and visualize Reddit's asked questions data for actionable insights.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97276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2245C6-5078-A173-F49E-C6D6FFEA5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179" y="518798"/>
            <a:ext cx="10534650" cy="81740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5400" kern="1200">
                <a:latin typeface="Calibri"/>
                <a:ea typeface="Calibri"/>
                <a:cs typeface="Calibri"/>
              </a:rPr>
              <a:t>Streaming </a:t>
            </a:r>
            <a:r>
              <a:rPr lang="en-US" sz="5400">
                <a:latin typeface="Calibri"/>
                <a:ea typeface="Calibri"/>
                <a:cs typeface="Calibri"/>
              </a:rPr>
              <a:t>pipeline</a:t>
            </a:r>
            <a:endParaRPr lang="en-US" sz="5400" kern="1200">
              <a:latin typeface="Calibri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6E9883-300E-466F-0456-08CBBC8A9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33" y="2322052"/>
            <a:ext cx="11363417" cy="247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356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>
              <a:cs typeface="Calibri"/>
            </a:endParaRPr>
          </a:p>
          <a:p>
            <a:pPr algn="ctr"/>
            <a:endParaRPr lang="en-US">
              <a:cs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E6ECB-484F-04B4-28D9-46E989AF4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>
                <a:solidFill>
                  <a:srgbClr val="374151"/>
                </a:solidFill>
                <a:latin typeface="Calibri"/>
                <a:ea typeface="Calibri"/>
                <a:cs typeface="Calibri"/>
              </a:rPr>
              <a:t>Preparing</a:t>
            </a:r>
            <a:r>
              <a:rPr lang="en-US" sz="5400">
                <a:latin typeface="Calibri"/>
                <a:ea typeface="Calibri"/>
                <a:cs typeface="Calibri"/>
              </a:rPr>
              <a:t> </a:t>
            </a:r>
            <a:r>
              <a:rPr lang="en-US" sz="5400">
                <a:solidFill>
                  <a:srgbClr val="374151"/>
                </a:solidFill>
                <a:latin typeface="Calibri"/>
                <a:ea typeface="Calibri"/>
                <a:cs typeface="Calibri"/>
              </a:rPr>
              <a:t>environment</a:t>
            </a:r>
            <a:endParaRPr lang="en-US" sz="5400">
              <a:latin typeface="Calibri"/>
              <a:ea typeface="Calibri"/>
              <a:cs typeface="Calibri"/>
            </a:endParaRP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using a computer&#10;&#10;Description automatically generated">
            <a:extLst>
              <a:ext uri="{FF2B5EF4-FFF2-40B4-BE49-F238E27FC236}">
                <a16:creationId xmlns:a16="http://schemas.microsoft.com/office/drawing/2014/main" id="{C9E142C5-9148-1328-0B07-6ABB833DA9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36" b="1"/>
          <a:stretch/>
        </p:blipFill>
        <p:spPr>
          <a:xfrm>
            <a:off x="9285921" y="2065222"/>
            <a:ext cx="2302047" cy="24574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88040B-7873-AC4F-063E-4D023A88458B}"/>
              </a:ext>
            </a:extLst>
          </p:cNvPr>
          <p:cNvSpPr txBox="1"/>
          <p:nvPr/>
        </p:nvSpPr>
        <p:spPr>
          <a:xfrm>
            <a:off x="512064" y="2066544"/>
            <a:ext cx="8522208" cy="6771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800" b="1">
                <a:solidFill>
                  <a:srgbClr val="374151"/>
                </a:solidFill>
              </a:rPr>
              <a:t>Kafka-</a:t>
            </a:r>
            <a:r>
              <a:rPr lang="en-US" sz="1900">
                <a:solidFill>
                  <a:srgbClr val="374151"/>
                </a:solidFill>
              </a:rPr>
              <a:t> </a:t>
            </a:r>
            <a:r>
              <a:rPr lang="en-US" sz="2400">
                <a:solidFill>
                  <a:srgbClr val="374151"/>
                </a:solidFill>
              </a:rPr>
              <a:t>is an open-source distributed event streaming platform</a:t>
            </a:r>
            <a:endParaRPr lang="en-US" sz="2400">
              <a:ea typeface="Calibri"/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ABF015-FF4B-9FA4-3C74-F5584D5225F7}"/>
              </a:ext>
            </a:extLst>
          </p:cNvPr>
          <p:cNvSpPr txBox="1"/>
          <p:nvPr/>
        </p:nvSpPr>
        <p:spPr>
          <a:xfrm>
            <a:off x="573024" y="2987040"/>
            <a:ext cx="857707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Wingdings,Sans-Serif"/>
              <a:buChar char="v"/>
            </a:pPr>
            <a:r>
              <a:rPr lang="en-US" sz="2400"/>
              <a:t>Kafka plays a pivotal role in modern data streaming architectures, serving as a distributed, fault-tolerant messaging platform that facilitates seamless data flow across applications and systems.​</a:t>
            </a:r>
            <a:endParaRPr lang="en-US" sz="2400">
              <a:ea typeface="Calibri"/>
              <a:cs typeface="Calibri"/>
            </a:endParaRPr>
          </a:p>
          <a:p>
            <a:endParaRPr lang="en-US" sz="2400">
              <a:ea typeface="Calibri"/>
              <a:cs typeface="Calibri"/>
            </a:endParaRPr>
          </a:p>
          <a:p>
            <a:pPr marL="342900" indent="-342900">
              <a:buFont typeface="Wingdings,Sans-Serif"/>
              <a:buChar char="v"/>
            </a:pPr>
            <a:r>
              <a:rPr lang="en-US" sz="2400"/>
              <a:t>Kafka plays a crucial role in enabling the construction of robust real-time data pipelines and powering event-driven applications, fostering agility and responsiveness in the rapidly evolving landscape of data processing and analysis.</a:t>
            </a:r>
            <a:endParaRPr lang="en-US" sz="240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184863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E6ECB-484F-04B4-28D9-46E989AF43E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37032" y="640080"/>
            <a:ext cx="9238488" cy="16885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Calibri"/>
                <a:ea typeface="Calibri"/>
                <a:cs typeface="Calibri"/>
              </a:rPr>
              <a:t>Connect File Source</a:t>
            </a:r>
            <a:r>
              <a:rPr lang="en-US" sz="5400">
                <a:latin typeface="Calibri"/>
                <a:ea typeface="Calibri"/>
                <a:cs typeface="Calibri"/>
              </a:rPr>
              <a:t> properties</a:t>
            </a:r>
            <a:endParaRPr lang="en-US" sz="5400" kern="1200">
              <a:latin typeface="Calibri"/>
              <a:ea typeface="Calibri"/>
              <a:cs typeface="Calibri"/>
            </a:endParaRPr>
          </a:p>
        </p:txBody>
      </p:sp>
      <p:sp>
        <p:nvSpPr>
          <p:cNvPr id="50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6FA5867-913F-D40D-3520-083CC942F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1192" y="2684763"/>
            <a:ext cx="4568952" cy="34402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E8B139-91B9-9967-8DA6-98FA918B2B42}"/>
              </a:ext>
            </a:extLst>
          </p:cNvPr>
          <p:cNvSpPr txBox="1"/>
          <p:nvPr/>
        </p:nvSpPr>
        <p:spPr>
          <a:xfrm>
            <a:off x="566928" y="2578608"/>
            <a:ext cx="6614160" cy="35086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/>
              <a:t>Kafka Connectors allow Kafka to ingest data from the data source into Kafka topics​.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228600" indent="-228600"/>
            <a:endParaRPr lang="en-US" sz="2400">
              <a:ea typeface="Calibri"/>
              <a:cs typeface="Calibri"/>
            </a:endParaRPr>
          </a:p>
          <a:p>
            <a:pPr marL="228600" indent="-228600"/>
            <a:r>
              <a:rPr lang="en-US" sz="2400"/>
              <a:t>Connector configuration has the ff info and settings:​</a:t>
            </a:r>
            <a:endParaRPr lang="en-US" sz="2400">
              <a:ea typeface="Calibri"/>
              <a:cs typeface="Calibri"/>
            </a:endParaRPr>
          </a:p>
          <a:p>
            <a:pPr marL="228600" indent="-228600">
              <a:buFont typeface=""/>
              <a:buChar char="•"/>
            </a:pPr>
            <a:r>
              <a:rPr lang="en-US"/>
              <a:t>name=local-file-source # Identifier for the Kafka Connector.​</a:t>
            </a:r>
            <a:endParaRPr lang="en-US">
              <a:ea typeface="Calibri"/>
              <a:cs typeface="Calibri"/>
            </a:endParaRPr>
          </a:p>
          <a:p>
            <a:pPr marL="228600" indent="-228600">
              <a:buFont typeface=""/>
              <a:buChar char="•"/>
            </a:pPr>
            <a:r>
              <a:rPr lang="en-US" err="1"/>
              <a:t>connector.class</a:t>
            </a:r>
            <a:r>
              <a:rPr lang="en-US"/>
              <a:t>=</a:t>
            </a:r>
            <a:r>
              <a:rPr lang="en-US" err="1"/>
              <a:t>FileStreamSource</a:t>
            </a:r>
            <a:r>
              <a:rPr lang="en-US"/>
              <a:t> # Implementation class for reading data from a file.​</a:t>
            </a:r>
            <a:endParaRPr lang="en-US">
              <a:ea typeface="Calibri"/>
              <a:cs typeface="Calibri"/>
            </a:endParaRPr>
          </a:p>
          <a:p>
            <a:pPr marL="228600" indent="-228600">
              <a:buFont typeface=""/>
              <a:buChar char="•"/>
            </a:pPr>
            <a:r>
              <a:rPr lang="en-US"/>
              <a:t>file=input/one-million-reddit-questions.csv # Path to the input CSV file.​</a:t>
            </a:r>
            <a:endParaRPr lang="en-US">
              <a:ea typeface="Calibri"/>
              <a:cs typeface="Calibri"/>
            </a:endParaRPr>
          </a:p>
          <a:p>
            <a:pPr marL="228600" indent="-228600">
              <a:buFont typeface=""/>
              <a:buChar char="•"/>
            </a:pPr>
            <a:r>
              <a:rPr lang="en-US"/>
              <a:t>topic=reddit-post # Kafka topic where data from the CSV file will be published.​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58349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E6ECB-484F-04B4-28D9-46E989AF4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>
                <a:solidFill>
                  <a:srgbClr val="000000"/>
                </a:solidFill>
                <a:latin typeface="Calibri"/>
                <a:ea typeface="Calibri Light"/>
                <a:cs typeface="Calibri Light"/>
              </a:rPr>
              <a:t>Connect Standalone properties</a:t>
            </a:r>
            <a:endParaRPr lang="en-US" sz="5400">
              <a:latin typeface="Calibri"/>
              <a:ea typeface="+mj-lt"/>
              <a:cs typeface="+mj-lt"/>
            </a:endParaRP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using a computer&#10;&#10;Description automatically generated">
            <a:extLst>
              <a:ext uri="{FF2B5EF4-FFF2-40B4-BE49-F238E27FC236}">
                <a16:creationId xmlns:a16="http://schemas.microsoft.com/office/drawing/2014/main" id="{C9E142C5-9148-1328-0B07-6ABB833DA9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36" b="1"/>
          <a:stretch/>
        </p:blipFill>
        <p:spPr>
          <a:xfrm>
            <a:off x="9242790" y="2065222"/>
            <a:ext cx="2345178" cy="2500625"/>
          </a:xfrm>
          <a:prstGeom prst="rect">
            <a:avLst/>
          </a:prstGeom>
        </p:spPr>
      </p:pic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64E4B08-1480-02C7-B641-760BB0ED8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273" y="1870368"/>
            <a:ext cx="8535510" cy="476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014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BE923-904E-CF67-50BE-FAD2A474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E6ECB-484F-04B4-28D9-46E989AF4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>
                <a:solidFill>
                  <a:srgbClr val="000000"/>
                </a:solidFill>
                <a:latin typeface="Calibri"/>
                <a:ea typeface="Calibri Light"/>
                <a:cs typeface="Calibri Light"/>
              </a:rPr>
              <a:t>Kafka Instance</a:t>
            </a:r>
            <a:endParaRPr lang="en-US" sz="5400">
              <a:latin typeface="Calibri"/>
              <a:ea typeface="Calibri"/>
              <a:cs typeface="Calibri"/>
            </a:endParaRP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using a computer&#10;&#10;Description automatically generated">
            <a:extLst>
              <a:ext uri="{FF2B5EF4-FFF2-40B4-BE49-F238E27FC236}">
                <a16:creationId xmlns:a16="http://schemas.microsoft.com/office/drawing/2014/main" id="{C9E142C5-9148-1328-0B07-6ABB833DA9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36" b="1"/>
          <a:stretch/>
        </p:blipFill>
        <p:spPr>
          <a:xfrm>
            <a:off x="9242790" y="2065222"/>
            <a:ext cx="2345178" cy="2500625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4714FBD-7AE7-77F4-15DC-BD54BBC47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971" y="1935231"/>
            <a:ext cx="8517200" cy="455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317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Real Time Analysis and visualization of Reddit's Asked Questions using Kafka, Spark Streaming, Hive/HBase, Spark SQL, and Tableau</vt:lpstr>
      <vt:lpstr>Outline</vt:lpstr>
      <vt:lpstr>Introduction</vt:lpstr>
      <vt:lpstr>Background of problem</vt:lpstr>
      <vt:lpstr>Streaming pipeline</vt:lpstr>
      <vt:lpstr>Preparing environment</vt:lpstr>
      <vt:lpstr>Connect File Source properties</vt:lpstr>
      <vt:lpstr>Connect Standalone properties</vt:lpstr>
      <vt:lpstr>Kafka Instance</vt:lpstr>
      <vt:lpstr>Spark Streaming</vt:lpstr>
      <vt:lpstr>Spark Streaming</vt:lpstr>
      <vt:lpstr>Spark Streaming</vt:lpstr>
      <vt:lpstr>PowerPoint Presentation</vt:lpstr>
      <vt:lpstr>Spark SQL, Hive, and HBase</vt:lpstr>
      <vt:lpstr>Spark SQL, Hive, and HBase</vt:lpstr>
      <vt:lpstr>Spark SQL, Hive, and HBase</vt:lpstr>
      <vt:lpstr>Spark SQL, Hive, and HBase</vt:lpstr>
      <vt:lpstr>PowerPoint Presentation</vt:lpstr>
      <vt:lpstr>PowerPoint Presentation</vt:lpstr>
      <vt:lpstr>PowerPoint Presentation</vt:lpstr>
      <vt:lpstr>PowerPoint Presentation</vt:lpstr>
      <vt:lpstr>   Demo of product using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11</cp:revision>
  <dcterms:created xsi:type="dcterms:W3CDTF">2024-02-02T00:13:40Z</dcterms:created>
  <dcterms:modified xsi:type="dcterms:W3CDTF">2024-02-07T03:20:32Z</dcterms:modified>
</cp:coreProperties>
</file>

<file path=docProps/thumbnail.jpeg>
</file>